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333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2/EDA_for_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/blob/master/Week_2/EDA_using_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3/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/blob/master/Week_3/Dashboard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4/lab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%5bendpoin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collection_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2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Categorical plots: to see the relationship between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FlightNumber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LaunchSite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the launch outcome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 chart: to see the relationship between success rate and orbit type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 plot: to see the relationship between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FlightNumber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Orbit and the launch outcome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plot: to see the success rate from 2010 to 2020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5685" y="63193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43571" y="1376268"/>
            <a:ext cx="11304857" cy="534472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unique launch sites</a:t>
            </a:r>
            <a:endParaRPr lang="en-US" sz="2200" b="0" i="1" dirty="0">
              <a:solidFill>
                <a:srgbClr val="CE9178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Display 5 records where launch sites begin with the string 'CCA’</a:t>
            </a:r>
          </a:p>
          <a:p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Display the total payload mass carried by boosters launched by NASA (CRS)</a:t>
            </a:r>
          </a:p>
          <a:p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Display average payload mass carried by booster version F9 v1.1</a:t>
            </a:r>
          </a:p>
          <a:p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List the date when the first successful landing outcome in ground pad was achieved</a:t>
            </a:r>
          </a:p>
          <a:p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List </a:t>
            </a:r>
            <a:r>
              <a:rPr lang="en-US" sz="22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booster versions </a:t>
            </a:r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which have success in drone ship and have payload mass in range(4K, 6K)</a:t>
            </a:r>
          </a:p>
          <a:p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List the total number of successful and failure mission outcomes</a:t>
            </a:r>
          </a:p>
          <a:p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List the names of the </a:t>
            </a:r>
            <a:r>
              <a:rPr lang="en-US" sz="2200" b="0" dirty="0" err="1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booster_versions</a:t>
            </a:r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which have carried the maximum payload mass</a:t>
            </a:r>
          </a:p>
          <a:p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List months, failure </a:t>
            </a:r>
            <a:r>
              <a:rPr lang="en-US" sz="2200" b="0" dirty="0" err="1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landing_outcomes</a:t>
            </a:r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in drone ship ,booster versions, </a:t>
            </a:r>
            <a:r>
              <a:rPr lang="en-US" sz="2200" b="0" dirty="0" err="1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launch_site</a:t>
            </a:r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for year 2015</a:t>
            </a:r>
          </a:p>
          <a:p>
            <a:r>
              <a:rPr lang="en-US" sz="2200" b="0" dirty="0">
                <a:effectLst/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Rank the count of landing outcomes between 2010-06-04 and 2017-03-20, in descending order</a:t>
            </a:r>
          </a:p>
          <a:p>
            <a:r>
              <a:rPr lang="en-US" sz="22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Reference </a:t>
            </a:r>
            <a:r>
              <a:rPr lang="en-US" sz="22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200" b="0" dirty="0">
              <a:effectLst/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en-US" sz="2200" b="0" dirty="0">
              <a:effectLst/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56217" y="1875054"/>
            <a:ext cx="11026588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Circle: highlight an area with specific coordinates, e.g. NASA Johnson Space Center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Marker: add text label to a Circle object or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PolyLine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object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Circle group: add a circle polygon surrounding an area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 cluster: group markers with the same coordinates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PolyLine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draw a line between two destinations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21268" y="1567442"/>
            <a:ext cx="11495024" cy="47519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Dropdown list: offer various launch site options for users to select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 chart: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“All Sites” is selected, represent the total number of successful landings in all launch sites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 specific launch site is selected, represent the successful/failed landing ratio and the number of them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Slider: to choose a payload range to plot a scatter plot of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vs the landing’s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Scatter plot: to illustrate the relationship between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the landing’s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Python script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47647"/>
            <a:ext cx="9745589" cy="491942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model, set a value range for its hyperparameters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find the set of hyperparameters that yield the best accuracy on training set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Grid Search Cross Validation is employed: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Set cv = 10,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param_grid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= {param1: [value1.1, value1.2],</a:t>
            </a:r>
          </a:p>
          <a:p>
            <a:pPr marL="3657600" lvl="8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  param2: [value2.1, value2.2],</a:t>
            </a:r>
          </a:p>
          <a:p>
            <a:pPr marL="3657600" lvl="8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   …}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For each hyperparameter, dataset is divided into 10 subsets. The training phase will take 10 times, each time one subset acts as the testing set</a:t>
            </a:r>
          </a:p>
          <a:p>
            <a:pPr marL="914400" lvl="2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Calculate the average test score of 10 times</a:t>
            </a:r>
          </a:p>
          <a:p>
            <a:pPr lvl="2">
              <a:buFont typeface="Courier New" panose="02070309020205020404" pitchFamily="49" charset="0"/>
              <a:buChar char="o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Reference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  <a:hlinkClick r:id="rId3"/>
              </a:rPr>
              <a:t>this notebook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5314277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latter flights, the team responsible for a missile program has more experience and improve many aspects of the rocket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success rate higher than that of the former ones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3E7ACE-B05C-B062-175A-7F31DA0D5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5642" y="1390911"/>
            <a:ext cx="5681115" cy="514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968649"/>
            <a:ext cx="5464885" cy="405692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Higher payload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extensive testing and scrutiny  risks minimized  higher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VAFB SLC-4E is often employed for Earth observation satellites and other scientific missions, which tend to have payloads up to 10,000 kg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9565152-ECAA-0561-0E2D-BD168E35A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390" y="1516827"/>
            <a:ext cx="5565064" cy="5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5228" y="6217305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1893346"/>
            <a:ext cx="4883092" cy="389278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SSO: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0D8B46F-702B-414B-11CB-01AFEE636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091" y="1441239"/>
            <a:ext cx="6402520" cy="4878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37501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1416551"/>
            <a:ext cx="5112188" cy="492451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launches tend to expose to failure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more experience, more improvement on the rocket’s design and payload  following launches have more chance to succeed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Launches with flight number &gt; 80 always succeed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SSO, HEO and ES-L1 orbits have 100% successful launch rate, but with very little total number of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VLEO is only employed for flight with order &gt; 60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99D9B8C-96FB-700E-600F-C74435587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187" y="1416661"/>
            <a:ext cx="6502042" cy="4809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5995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2057400"/>
            <a:ext cx="481249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heavy payloads the successful landing rate are more for PO, LEO and ISS orbits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A47EA07-A3C0-CBD1-BBA9-3C96F3939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494" y="1409263"/>
            <a:ext cx="6762735" cy="491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0292" y="6317064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2069757"/>
            <a:ext cx="5095371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SpaceX’s rockets have been strengthened through years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increasingly high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Notable decreases occur between 2017 and 2018, 2019 and 2020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EBD886F-6680-A0B7-32BA-6DE70452F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370" y="1455443"/>
            <a:ext cx="6533645" cy="497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the names of the unique launch site: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pd.read_sql_query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(“select distinct </a:t>
            </a: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Launch_Site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from SPACEXTBL”, con)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read_sql_query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() is a Pandas’ function to execute SQL query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con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is the cursor pointing to the 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Unique launch site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select distinct 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 from …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7276" y="1825625"/>
            <a:ext cx="1152144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5 records where launch sites begin with `CCA`: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pd.read_sql_query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("select * from SPACEXTBL where </a:t>
            </a: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Launch_Site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like 'CCA%' limit 5", con)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b="1" dirty="0">
              <a:solidFill>
                <a:srgbClr val="00B050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Launch sites have a pattern of “CCA…”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 like ‘CCA%’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where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: keyword, indicating a condition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5 records, not all rows 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limit 5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853689-18F8-957F-4E7E-4BF84E96A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1" y="1674235"/>
            <a:ext cx="5708724" cy="43513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4DC1E578-C160-0E1A-4306-824B5F3C9386}"/>
              </a:ext>
            </a:extLst>
          </p:cNvPr>
          <p:cNvSpPr txBox="1">
            <a:spLocks/>
          </p:cNvSpPr>
          <p:nvPr/>
        </p:nvSpPr>
        <p:spPr>
          <a:xfrm>
            <a:off x="387276" y="1825625"/>
            <a:ext cx="461503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07AC0750-C024-4CAD-5945-954F7630F5C3}"/>
              </a:ext>
            </a:extLst>
          </p:cNvPr>
          <p:cNvSpPr txBox="1">
            <a:spLocks/>
          </p:cNvSpPr>
          <p:nvPr/>
        </p:nvSpPr>
        <p:spPr>
          <a:xfrm>
            <a:off x="0" y="1833208"/>
            <a:ext cx="60960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98 rows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98 different booster versions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For each booster version, sum all of its launches’ payload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sum(PAYLOAD_MASS__KG_)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523506" y="1674235"/>
            <a:ext cx="6405341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 all launches’ payload carried by F9 v1.1 / number of launches boosted by F9 v1.1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Average Payload Mass by F9 v1.1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D1A9C8-C81A-02D0-6A4D-3D4F17B4A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506" y="3883510"/>
            <a:ext cx="5636592" cy="167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column is already in an ascending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rowshaving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Landing_Outcome = “Success (ground pad)”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 to 1 row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48A950-810A-C21C-00D6-E0FACBA86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117" y="3737385"/>
            <a:ext cx="6743378" cy="173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9859" y="1588957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rows satisfying two conditions: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Landing_Outcome = “Success (drone ship)”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Payload_Mass__KG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 between 4000 and 6000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B91F76-151D-D22F-E16C-5CD5378E9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372" y="4168905"/>
            <a:ext cx="554355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aggregate function: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Count(*)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grouped by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Mission_Outcome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E12E1E-88F5-21AC-8B4D-77FB4552F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8320" y="3429000"/>
            <a:ext cx="5809915" cy="274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B1C59-A282-EF3A-2D27-2AD7538C3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011" y="1329746"/>
            <a:ext cx="10515600" cy="5528254"/>
          </a:xfrm>
        </p:spPr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Methodologies: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Encode categorical features using One Hot Encoder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Predict a landing’s success using basic machine learning algorithms: Logistic  	Regression, Support Vector Machines, K Nearest Neighbors and 	Multinominal Naïve Bayes  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models have an accuracy of 83.33% on test set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major problem of all models are the number of false positives, 3.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5836" y="6193068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80508" y="1638509"/>
            <a:ext cx="595973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rows satisfying: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PAYLOAD_MASS__KG_ = select max(PAYLOAD_MASS__KG_)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80060F-7A66-C50D-B3B7-D7C167823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864" y="1464714"/>
            <a:ext cx="3276625" cy="496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3186" y="1825625"/>
            <a:ext cx="1084478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rows satisfying: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substr(Date, 7, 4) = ‘2015’ (year 2015)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Landing_Outcome = ‘Failure (drone ship)’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In, there are 2 drone-ship landings which are failed and both took place in CCAFS LC-40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7E080D-468A-6F9E-2475-CA18A95336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736" y="4625398"/>
            <a:ext cx="5600700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91355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Landing_Outcome having Date between 2010-06-04 and 2017-03-20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up all types of landing outcome and count the number of landings in each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 by the counting in descending order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660D2E-9289-1491-DDAD-DF591A009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4385" y="3209925"/>
            <a:ext cx="4733925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48325"/>
            <a:ext cx="647359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launch sites are located in close proximity to the nearest coast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 sites in Florida are proximal to each other. This can be explained by these points: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Near the equator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bonus velocity during a rocket’s launch  improve capability to reach certain orbits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 transportation of equipment and personnel between different sites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logistical challenges.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Location of launch sites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407835-E1A5-C9F0-FA26-46BE9E18B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1961847"/>
            <a:ext cx="6096000" cy="360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9624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6574" y="1839205"/>
            <a:ext cx="5401093" cy="39161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KSC LC-39A has the highest success rate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CCAFS LC-40 has the highest number of launches but the lowest success rate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of each 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1C5566-E939-14B2-90E2-8A1B16DA2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651" y="1602889"/>
            <a:ext cx="6990775" cy="451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6743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84304"/>
            <a:ext cx="5701553" cy="443504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Samuel C Phillips Parkway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highway provides crucial transportation links for the movement of heavy and oversized equipment and components required for space missions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in close distance (590 meters)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Coast provides unrestricted airspace and launch safety  in close distance (860 meters)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While railroad may supplement rocket components and other facilities, for safety it should be relatively far from the launch site  28 kilometers from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Titan III Railroad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CCAFS SLC-40’s distance to certain proximities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2AD14-F158-14B2-4147-D46AFAE97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101" y="1792820"/>
            <a:ext cx="6607899" cy="43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10364155" cy="50323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Florida accounts for 83.4% number of successes, while California makes up 16.7%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of flight success in KSC LC-39A  =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 +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of flight success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 = % in VAFB SLC-4E +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share between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BECB8-4D9E-E8C9-AD8A-3F568C4BF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552" y="3429000"/>
            <a:ext cx="7876389" cy="333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3943" y="1866541"/>
            <a:ext cx="12113111" cy="278940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KSC LC-39 A has highest launch success rate, with 76.9% of landings are successful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highest success rate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3BE427-9A24-AD32-B086-7D7B40DF7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94" y="2968826"/>
            <a:ext cx="11795412" cy="335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215153" y="1315734"/>
            <a:ext cx="12073666" cy="55422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Space travel is becoming commercially available 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Landing successful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first stage reused  travel’s cost considerably saved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Our problem: determining whether a landing is successful or not based on multiple factors: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Payload’s mass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Orbit type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Launch site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Number of flights 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Having grid fins or not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Reused counting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Block number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Landing pad’s code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2047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3310" y="1520051"/>
            <a:ext cx="10414662" cy="21957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the payload range to be 0 to 10000.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FT has the highest success rate, with 68.42% of flights landed successfully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 with the highest success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B3E462-677B-A22E-3804-4BD1782D9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53" y="2611419"/>
            <a:ext cx="11213205" cy="365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7200" y="63193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1031" y="1520051"/>
            <a:ext cx="10816941" cy="21957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 range from 2500 to 5000 has the highest success rate, with 55% of flights landed successfully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 with the highest success rate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A1FF95-CF05-A23F-D6D0-EC544965E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31" y="2424547"/>
            <a:ext cx="11045917" cy="389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910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563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351054"/>
            <a:ext cx="5099125" cy="17691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 achieves the highest accuracy on test set, with 94.44% of samples are accurately classified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29D9C4-7B16-C008-5C6A-6CFDCA807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576" y="1464880"/>
            <a:ext cx="6720899" cy="504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9181" y="6219961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464345"/>
            <a:ext cx="5550946" cy="16773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1 sample is falsely labelled (ground truth: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did not 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predicted: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samples belonging to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class are truly classified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Decision Tree’s 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6264D2B-8857-31E6-B9E1-527C68A70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946" y="1370405"/>
            <a:ext cx="5905948" cy="50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960063" y="1792215"/>
            <a:ext cx="992667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rocket’s landing outcome can be predicted using machine learning and visualization techniques instead of doing math and physics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è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Optimize time and resource allocation for launching spaceship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The correlation between factors is not well-researched enough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Future development: discover more patterns in data and perform more preprocessing techniques to remove unwanted information from the dataset that can badly affect the machine learning model’s performance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45925"/>
            <a:ext cx="10837490" cy="513457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 used: SpaceX Launch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collected by calling SpaceX’s API, i.e. making a GET request to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https://api.spacexdata.com/v4/[endpoint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]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[endpoint] is: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/launches/past: get comprehensive past launch data and is the need to get data from the below endpoints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/rockets/: get booster’s name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/launchpads/: get launch site’s name, latitude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longtitude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/payloads/: payload’s mass and orbit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/cores/: landing’s outcome, number of flights, block number, etc.</a:t>
            </a:r>
            <a:endParaRPr lang="en-US" sz="22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62555" y="2370380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request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Raw data  Some converts  Final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dataframe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9" name="Picture 8" descr="A diagram of a data flow&#10;&#10;Description automatically generated">
            <a:extLst>
              <a:ext uri="{FF2B5EF4-FFF2-40B4-BE49-F238E27FC236}">
                <a16:creationId xmlns:a16="http://schemas.microsoft.com/office/drawing/2014/main" id="{21064E47-945A-6FCF-A197-E28EF84E1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692" y="1800225"/>
            <a:ext cx="5702139" cy="467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24411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Calculating the number of null values in each column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Converting null value to the mean of that column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Picture 2" descr="A diagram of a process flow&#10;&#10;Description automatically generated">
            <a:extLst>
              <a:ext uri="{FF2B5EF4-FFF2-40B4-BE49-F238E27FC236}">
                <a16:creationId xmlns:a16="http://schemas.microsoft.com/office/drawing/2014/main" id="{A4B6A1CF-F89D-065C-7848-839D945A3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6003" y="3126013"/>
            <a:ext cx="5883667" cy="35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702</TotalTime>
  <Words>1964</Words>
  <Application>Microsoft Office PowerPoint</Application>
  <PresentationFormat>Widescreen</PresentationFormat>
  <Paragraphs>274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8" baseType="lpstr">
      <vt:lpstr>IBM Plex Mono Text</vt:lpstr>
      <vt:lpstr>Abadi</vt:lpstr>
      <vt:lpstr>Arial</vt:lpstr>
      <vt:lpstr>Calibri</vt:lpstr>
      <vt:lpstr>Calibri Light</vt:lpstr>
      <vt:lpstr>Courier New</vt:lpstr>
      <vt:lpstr>IBM Plex Mono SemiBold</vt:lpstr>
      <vt:lpstr>Roboto</vt:lpstr>
      <vt:lpstr>Times New Roman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Nguyễn Nguyên Khôi</cp:lastModifiedBy>
  <cp:revision>211</cp:revision>
  <dcterms:created xsi:type="dcterms:W3CDTF">2021-04-29T18:58:34Z</dcterms:created>
  <dcterms:modified xsi:type="dcterms:W3CDTF">2023-08-08T01:20:21Z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